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72" r:id="rId4"/>
    <p:sldId id="259" r:id="rId5"/>
    <p:sldId id="260" r:id="rId6"/>
    <p:sldId id="263" r:id="rId7"/>
    <p:sldId id="257" r:id="rId8"/>
    <p:sldId id="270" r:id="rId9"/>
    <p:sldId id="271" r:id="rId10"/>
    <p:sldId id="273" r:id="rId11"/>
    <p:sldId id="274" r:id="rId12"/>
    <p:sldId id="269" r:id="rId13"/>
    <p:sldId id="267" r:id="rId14"/>
    <p:sldId id="266" r:id="rId15"/>
    <p:sldId id="268" r:id="rId16"/>
    <p:sldId id="275" r:id="rId17"/>
    <p:sldId id="265" r:id="rId18"/>
    <p:sldId id="276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77" r:id="rId27"/>
    <p:sldId id="286" r:id="rId28"/>
    <p:sldId id="285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65" autoAdjust="0"/>
    <p:restoredTop sz="76307"/>
  </p:normalViewPr>
  <p:slideViewPr>
    <p:cSldViewPr snapToGrid="0">
      <p:cViewPr varScale="1">
        <p:scale>
          <a:sx n="73" d="100"/>
          <a:sy n="73" d="100"/>
        </p:scale>
        <p:origin x="19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59" d="100"/>
          <a:sy n="159" d="100"/>
        </p:scale>
        <p:origin x="57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CA2AE1-FB4B-704A-9BD2-6EB23C031BED}" type="datetimeFigureOut">
              <a:rPr lang="en-US" smtClean="0"/>
              <a:t>7/2/19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54ADEC-D751-984F-8943-C052A99CC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077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4ADEC-D751-984F-8943-C052A99CC0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242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4ADEC-D751-984F-8943-C052A99CC0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708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4ADEC-D751-984F-8943-C052A99CC0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798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4ADEC-D751-984F-8943-C052A99CC0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778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4ADEC-D751-984F-8943-C052A99CC0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2111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4ADEC-D751-984F-8943-C052A99CC0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5726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4ADEC-D751-984F-8943-C052A99CC0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439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4ADEC-D751-984F-8943-C052A99CC0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5349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4ADEC-D751-984F-8943-C052A99CC0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037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4ADEC-D751-984F-8943-C052A99CC0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999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4ADEC-D751-984F-8943-C052A99CC0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53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4ADEC-D751-984F-8943-C052A99CC09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2047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4ADEC-D751-984F-8943-C052A99CC0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0523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4ADEC-D751-984F-8943-C052A99CC0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6196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4ADEC-D751-984F-8943-C052A99CC0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032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4ADEC-D751-984F-8943-C052A99CC09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3900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4ADEC-D751-984F-8943-C052A99CC0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695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4ADEC-D751-984F-8943-C052A99CC0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5003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4ADEC-D751-984F-8943-C052A99CC09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054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4ADEC-D751-984F-8943-C052A99CC09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857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4ADEC-D751-984F-8943-C052A99CC09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60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4ADEC-D751-984F-8943-C052A99CC0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380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4ADEC-D751-984F-8943-C052A99CC0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31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4ADEC-D751-984F-8943-C052A99CC0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374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4ADEC-D751-984F-8943-C052A99CC0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954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4ADEC-D751-984F-8943-C052A99CC0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969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4ADEC-D751-984F-8943-C052A99CC0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940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4ADEC-D751-984F-8943-C052A99CC0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233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7/2/19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7/2/19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7/2/19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7/2/19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7/2/19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7/2/19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7/2/19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7/2/19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7/2/19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7/2/19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3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7/2/19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7/2/19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rk623.shinyapp.io/dataAnim_shiny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Visualising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Wrangling</a:t>
            </a:r>
            <a:r>
              <a:rPr lang="zh-CN" altLang="en-US" dirty="0"/>
              <a:t> </a:t>
            </a:r>
            <a:r>
              <a:rPr lang="en-US" altLang="zh-CN" dirty="0"/>
              <a:t>Operations:</a:t>
            </a:r>
            <a:r>
              <a:rPr lang="zh-CN" altLang="en-US" dirty="0"/>
              <a:t> </a:t>
            </a:r>
            <a:r>
              <a:rPr lang="en-US" altLang="zh-CN" dirty="0"/>
              <a:t>Joins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Reshaping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/>
              <a:t>Charco</a:t>
            </a:r>
            <a:r>
              <a:rPr lang="zh-CN" altLang="en-US" dirty="0"/>
              <a:t> </a:t>
            </a:r>
            <a:r>
              <a:rPr lang="en-US" altLang="zh-CN" dirty="0"/>
              <a:t>Hui</a:t>
            </a:r>
          </a:p>
          <a:p>
            <a:r>
              <a:rPr lang="en-US" altLang="zh-CN" dirty="0"/>
              <a:t>Supervisors:</a:t>
            </a:r>
            <a:r>
              <a:rPr lang="zh-CN" altLang="en-US" dirty="0"/>
              <a:t> </a:t>
            </a:r>
            <a:r>
              <a:rPr lang="en-US" altLang="zh-CN" dirty="0"/>
              <a:t>Anna</a:t>
            </a:r>
            <a:r>
              <a:rPr lang="zh-CN" altLang="en-US" dirty="0"/>
              <a:t> </a:t>
            </a:r>
            <a:r>
              <a:rPr lang="en-US" altLang="zh-CN" dirty="0" err="1"/>
              <a:t>fergusson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Chris</a:t>
            </a:r>
            <a:r>
              <a:rPr lang="zh-CN" altLang="en-US" dirty="0"/>
              <a:t> </a:t>
            </a:r>
            <a:r>
              <a:rPr lang="en-US" altLang="zh-CN" dirty="0"/>
              <a:t>wild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38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8735D-C169-0042-9B83-A037715B7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Transformation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499FA-97D8-2143-BB20-B8B460F9A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D4248B-8CC6-4744-9C1C-C0D055F29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048" y="1896940"/>
            <a:ext cx="7191903" cy="37754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BD3232-C750-AA43-AC40-F09C99BCA9AF}"/>
              </a:ext>
            </a:extLst>
          </p:cNvPr>
          <p:cNvSpPr txBox="1"/>
          <p:nvPr/>
        </p:nvSpPr>
        <p:spPr>
          <a:xfrm>
            <a:off x="4367865" y="5922604"/>
            <a:ext cx="3456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transformation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Sauser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650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F9A66-E5E7-EE49-9267-CD2D97563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dataAnim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br>
              <a:rPr lang="en-NZ" altLang="zh-CN" dirty="0"/>
            </a:br>
            <a:r>
              <a:rPr lang="en-US" altLang="zh-CN" sz="3000" i="1" dirty="0"/>
              <a:t>Reshaping</a:t>
            </a:r>
            <a:endParaRPr lang="en-US" sz="3000" i="1" dirty="0"/>
          </a:p>
        </p:txBody>
      </p:sp>
      <p:pic>
        <p:nvPicPr>
          <p:cNvPr id="4" name="dataanimw2l">
            <a:hlinkClick r:id="" action="ppaction://media"/>
            <a:extLst>
              <a:ext uri="{FF2B5EF4-FFF2-40B4-BE49-F238E27FC236}">
                <a16:creationId xmlns:a16="http://schemas.microsoft.com/office/drawing/2014/main" id="{17144604-2FC4-7743-B0D8-F8FA291E6C5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68450" y="1846263"/>
            <a:ext cx="9113838" cy="4022725"/>
          </a:xfrm>
        </p:spPr>
      </p:pic>
    </p:spTree>
    <p:extLst>
      <p:ext uri="{BB962C8B-B14F-4D97-AF65-F5344CB8AC3E}">
        <p14:creationId xmlns:p14="http://schemas.microsoft.com/office/powerpoint/2010/main" val="98015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8E159-233A-FF49-AEB4-335A136E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</a:t>
            </a:r>
            <a:r>
              <a:rPr lang="en-US" altLang="zh-CN" dirty="0" err="1"/>
              <a:t>Anim</a:t>
            </a:r>
            <a:r>
              <a:rPr lang="zh-CN" altLang="en-US" dirty="0"/>
              <a:t> </a:t>
            </a:r>
            <a:r>
              <a:rPr lang="en-US" altLang="zh-CN" dirty="0"/>
              <a:t>Package</a:t>
            </a:r>
            <a:br>
              <a:rPr lang="en-US" altLang="zh-CN" i="1" dirty="0"/>
            </a:br>
            <a:r>
              <a:rPr lang="en-US" altLang="zh-CN" sz="3000" i="1" dirty="0" err="1"/>
              <a:t>Rstudio</a:t>
            </a:r>
            <a:endParaRPr lang="en-US" sz="3000" i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233EF3-CD68-194E-AC1E-F73AA2C4B3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3434" y="2790825"/>
            <a:ext cx="9546091" cy="296989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FB111C-308F-4048-8B80-ADDC3F3979AA}"/>
              </a:ext>
            </a:extLst>
          </p:cNvPr>
          <p:cNvSpPr txBox="1"/>
          <p:nvPr/>
        </p:nvSpPr>
        <p:spPr>
          <a:xfrm>
            <a:off x="1097280" y="1879372"/>
            <a:ext cx="7429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/>
              <a:t>Installing</a:t>
            </a:r>
            <a:r>
              <a:rPr lang="zh-CN" altLang="en-US" sz="2200" dirty="0"/>
              <a:t> </a:t>
            </a:r>
            <a:r>
              <a:rPr lang="en-US" altLang="zh-CN" sz="2200" dirty="0" err="1"/>
              <a:t>dataAnim</a:t>
            </a:r>
            <a:r>
              <a:rPr lang="en-US" altLang="zh-CN" sz="2200" dirty="0"/>
              <a:t>:</a:t>
            </a:r>
            <a:r>
              <a:rPr lang="zh-CN" altLang="en-US" sz="2200" dirty="0"/>
              <a:t> 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 err="1">
                <a:highlight>
                  <a:srgbClr val="C0C0C0"/>
                </a:highlight>
                <a:latin typeface="News Gothic MT" panose="020B0503020103020203" pitchFamily="34" charset="0"/>
                <a:cs typeface="Times New Roman" panose="02020603050405020304" pitchFamily="18" charset="0"/>
              </a:rPr>
              <a:t>devtools</a:t>
            </a:r>
            <a:r>
              <a:rPr lang="en-US" altLang="zh-CN" dirty="0">
                <a:highlight>
                  <a:srgbClr val="C0C0C0"/>
                </a:highlight>
                <a:latin typeface="News Gothic MT" panose="020B0503020103020203" pitchFamily="34" charset="0"/>
                <a:cs typeface="Times New Roman" panose="02020603050405020304" pitchFamily="18" charset="0"/>
              </a:rPr>
              <a:t>::</a:t>
            </a:r>
            <a:r>
              <a:rPr lang="en-US" altLang="zh-CN" dirty="0" err="1">
                <a:highlight>
                  <a:srgbClr val="C0C0C0"/>
                </a:highlight>
                <a:latin typeface="News Gothic MT" panose="020B0503020103020203" pitchFamily="34" charset="0"/>
                <a:cs typeface="Times New Roman" panose="02020603050405020304" pitchFamily="18" charset="0"/>
              </a:rPr>
              <a:t>install_github</a:t>
            </a:r>
            <a:r>
              <a:rPr lang="en-US" altLang="zh-CN" dirty="0">
                <a:highlight>
                  <a:srgbClr val="C0C0C0"/>
                </a:highlight>
                <a:latin typeface="News Gothic MT" panose="020B0503020103020203" pitchFamily="34" charset="0"/>
                <a:cs typeface="Times New Roman" panose="02020603050405020304" pitchFamily="18" charset="0"/>
              </a:rPr>
              <a:t>(“chrk623/</a:t>
            </a:r>
            <a:r>
              <a:rPr lang="en-US" altLang="zh-CN" dirty="0" err="1">
                <a:highlight>
                  <a:srgbClr val="C0C0C0"/>
                </a:highlight>
                <a:latin typeface="News Gothic MT" panose="020B0503020103020203" pitchFamily="34" charset="0"/>
                <a:cs typeface="Times New Roman" panose="02020603050405020304" pitchFamily="18" charset="0"/>
              </a:rPr>
              <a:t>dataAnim</a:t>
            </a:r>
            <a:r>
              <a:rPr lang="en-US" altLang="zh-CN" dirty="0">
                <a:highlight>
                  <a:srgbClr val="C0C0C0"/>
                </a:highlight>
                <a:latin typeface="News Gothic MT" panose="020B0503020103020203" pitchFamily="34" charset="0"/>
                <a:cs typeface="Times New Roman" panose="02020603050405020304" pitchFamily="18" charset="0"/>
              </a:rPr>
              <a:t>”)</a:t>
            </a:r>
            <a:endParaRPr lang="en-US" dirty="0">
              <a:highlight>
                <a:srgbClr val="C0C0C0"/>
              </a:highlight>
              <a:latin typeface="News Gothic MT" panose="020B0503020103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940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8E159-233A-FF49-AEB4-335A136E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</a:t>
            </a:r>
            <a:r>
              <a:rPr lang="en-US" altLang="zh-CN" dirty="0" err="1"/>
              <a:t>Anim</a:t>
            </a:r>
            <a:r>
              <a:rPr lang="zh-CN" altLang="en-US" dirty="0"/>
              <a:t> </a:t>
            </a:r>
            <a:r>
              <a:rPr lang="en-US" altLang="zh-CN" dirty="0"/>
              <a:t>Package </a:t>
            </a:r>
            <a:br>
              <a:rPr lang="en-US" altLang="zh-CN" dirty="0"/>
            </a:br>
            <a:r>
              <a:rPr lang="en-US" altLang="zh-CN" sz="3000" i="1" dirty="0"/>
              <a:t>Shiny</a:t>
            </a:r>
            <a:r>
              <a:rPr lang="zh-CN" altLang="en-US" sz="3000" i="1" dirty="0"/>
              <a:t> </a:t>
            </a:r>
            <a:r>
              <a:rPr lang="en-US" altLang="zh-CN" sz="3000" i="1" dirty="0"/>
              <a:t>App</a:t>
            </a:r>
            <a:endParaRPr lang="en-US" sz="3000" i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9A43D6-FF3A-6F45-B0CD-8B6D2F48A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83056" y="2577783"/>
            <a:ext cx="7286847" cy="360968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D66EB2-53D3-3147-8A7A-15749A275BCE}"/>
              </a:ext>
            </a:extLst>
          </p:cNvPr>
          <p:cNvSpPr txBox="1"/>
          <p:nvPr/>
        </p:nvSpPr>
        <p:spPr>
          <a:xfrm>
            <a:off x="1097280" y="1959428"/>
            <a:ext cx="74299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/>
              <a:t>Shiny</a:t>
            </a:r>
            <a:r>
              <a:rPr lang="zh-CN" altLang="en-US" sz="2200" dirty="0"/>
              <a:t> </a:t>
            </a:r>
            <a:r>
              <a:rPr lang="en-US" altLang="zh-CN" sz="2200" dirty="0"/>
              <a:t>App:</a:t>
            </a:r>
            <a:r>
              <a:rPr lang="zh-CN" altLang="en-US" sz="2200" dirty="0"/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https://chrk623.shinyapp.io/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dataAnim_shiny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1980418-D532-844C-BCAF-6BE496D09F94}"/>
              </a:ext>
            </a:extLst>
          </p:cNvPr>
          <p:cNvSpPr/>
          <p:nvPr/>
        </p:nvSpPr>
        <p:spPr>
          <a:xfrm>
            <a:off x="2189485" y="2789578"/>
            <a:ext cx="2775285" cy="1381367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8384DFC-6B8A-074B-B110-2E400149370B}"/>
              </a:ext>
            </a:extLst>
          </p:cNvPr>
          <p:cNvSpPr/>
          <p:nvPr/>
        </p:nvSpPr>
        <p:spPr>
          <a:xfrm>
            <a:off x="2189486" y="3890659"/>
            <a:ext cx="2775285" cy="560573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E41F36-1C00-094C-8A61-E6EA0AABC37A}"/>
              </a:ext>
            </a:extLst>
          </p:cNvPr>
          <p:cNvSpPr/>
          <p:nvPr/>
        </p:nvSpPr>
        <p:spPr>
          <a:xfrm>
            <a:off x="2189484" y="4289921"/>
            <a:ext cx="2775285" cy="560573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7DEF941-9F3C-074F-9760-5D162CE8A248}"/>
              </a:ext>
            </a:extLst>
          </p:cNvPr>
          <p:cNvSpPr/>
          <p:nvPr/>
        </p:nvSpPr>
        <p:spPr>
          <a:xfrm>
            <a:off x="2189484" y="4712379"/>
            <a:ext cx="2775285" cy="651165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9FFB071-444A-DF4A-B629-E9F5F4AFA0D9}"/>
              </a:ext>
            </a:extLst>
          </p:cNvPr>
          <p:cNvSpPr/>
          <p:nvPr/>
        </p:nvSpPr>
        <p:spPr>
          <a:xfrm>
            <a:off x="2189483" y="5111641"/>
            <a:ext cx="2775285" cy="1075830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94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8E159-233A-FF49-AEB4-335A136E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</a:t>
            </a:r>
            <a:r>
              <a:rPr lang="en-US" altLang="zh-CN" dirty="0" err="1"/>
              <a:t>Anim</a:t>
            </a:r>
            <a:r>
              <a:rPr lang="zh-CN" altLang="en-US" dirty="0"/>
              <a:t> </a:t>
            </a:r>
            <a:r>
              <a:rPr lang="en-US" altLang="zh-CN" dirty="0"/>
              <a:t>Package</a:t>
            </a:r>
            <a:br>
              <a:rPr lang="en-US" altLang="zh-CN" i="1" dirty="0"/>
            </a:br>
            <a:r>
              <a:rPr lang="en-US" altLang="zh-CN" sz="3000" i="1" dirty="0"/>
              <a:t>Software</a:t>
            </a:r>
            <a:r>
              <a:rPr lang="zh-CN" altLang="en-US" sz="3000" i="1" dirty="0"/>
              <a:t> </a:t>
            </a:r>
            <a:r>
              <a:rPr lang="en-US" altLang="zh-CN" sz="3000" i="1" dirty="0"/>
              <a:t>Structure</a:t>
            </a:r>
            <a:endParaRPr lang="en-US" sz="3000" i="1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86943CC-FADC-154A-B976-0FD68B3EE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72" y="1778925"/>
            <a:ext cx="6085849" cy="301474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A78957C-7CB0-5947-B6EC-B4B502A84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953696" y="2693324"/>
            <a:ext cx="8136170" cy="3524505"/>
          </a:xfr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F155A36-3DA7-8643-A4A0-7AE5548996AD}"/>
              </a:ext>
            </a:extLst>
          </p:cNvPr>
          <p:cNvGrpSpPr/>
          <p:nvPr/>
        </p:nvGrpSpPr>
        <p:grpSpPr>
          <a:xfrm>
            <a:off x="2919256" y="1825445"/>
            <a:ext cx="4773329" cy="1533346"/>
            <a:chOff x="2919256" y="1825445"/>
            <a:chExt cx="4773329" cy="1533346"/>
          </a:xfrm>
        </p:grpSpPr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4EDDB7EC-6065-E648-92E5-DE0E37A24DF1}"/>
                </a:ext>
              </a:extLst>
            </p:cNvPr>
            <p:cNvSpPr/>
            <p:nvPr/>
          </p:nvSpPr>
          <p:spPr>
            <a:xfrm>
              <a:off x="2919256" y="3037948"/>
              <a:ext cx="867879" cy="3208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0C23E536-E7A8-2E49-8792-0375BF40E950}"/>
                </a:ext>
              </a:extLst>
            </p:cNvPr>
            <p:cNvSpPr/>
            <p:nvPr/>
          </p:nvSpPr>
          <p:spPr>
            <a:xfrm rot="5400000">
              <a:off x="7098224" y="2098963"/>
              <a:ext cx="867879" cy="3208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ight Arrow 7">
            <a:extLst>
              <a:ext uri="{FF2B5EF4-FFF2-40B4-BE49-F238E27FC236}">
                <a16:creationId xmlns:a16="http://schemas.microsoft.com/office/drawing/2014/main" id="{E86DE39F-1551-A844-A0B5-6088F3F410CE}"/>
              </a:ext>
            </a:extLst>
          </p:cNvPr>
          <p:cNvSpPr/>
          <p:nvPr/>
        </p:nvSpPr>
        <p:spPr>
          <a:xfrm rot="5400000">
            <a:off x="9384224" y="2098963"/>
            <a:ext cx="867879" cy="3208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A300EF49-6033-594A-A74F-8137AEFA9DBB}"/>
              </a:ext>
            </a:extLst>
          </p:cNvPr>
          <p:cNvSpPr/>
          <p:nvPr/>
        </p:nvSpPr>
        <p:spPr>
          <a:xfrm rot="5400000">
            <a:off x="11180940" y="2098962"/>
            <a:ext cx="867879" cy="3208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2F2B949-4A9C-4949-8F3F-D8AF7F21A5F7}"/>
              </a:ext>
            </a:extLst>
          </p:cNvPr>
          <p:cNvSpPr/>
          <p:nvPr/>
        </p:nvSpPr>
        <p:spPr>
          <a:xfrm rot="5400000">
            <a:off x="7630354" y="3861215"/>
            <a:ext cx="867879" cy="3208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E41F498-7A08-DF48-A496-A62A65FA92D0}"/>
              </a:ext>
            </a:extLst>
          </p:cNvPr>
          <p:cNvSpPr/>
          <p:nvPr/>
        </p:nvSpPr>
        <p:spPr>
          <a:xfrm rot="5400000">
            <a:off x="7098224" y="2098962"/>
            <a:ext cx="867879" cy="3208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D033A4D-BDA4-AD4E-AEA4-20514D2FFFCD}"/>
              </a:ext>
            </a:extLst>
          </p:cNvPr>
          <p:cNvGrpSpPr/>
          <p:nvPr/>
        </p:nvGrpSpPr>
        <p:grpSpPr>
          <a:xfrm>
            <a:off x="2919256" y="3037947"/>
            <a:ext cx="1664703" cy="3032534"/>
            <a:chOff x="2919256" y="3037947"/>
            <a:chExt cx="1664703" cy="3032534"/>
          </a:xfrm>
        </p:grpSpPr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2725F71A-D973-0641-BCCB-450DE79B0E15}"/>
                </a:ext>
              </a:extLst>
            </p:cNvPr>
            <p:cNvSpPr/>
            <p:nvPr/>
          </p:nvSpPr>
          <p:spPr>
            <a:xfrm>
              <a:off x="3716080" y="5749638"/>
              <a:ext cx="867879" cy="3208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51401A49-15D0-3244-B16C-89407E9FEE6B}"/>
                </a:ext>
              </a:extLst>
            </p:cNvPr>
            <p:cNvSpPr/>
            <p:nvPr/>
          </p:nvSpPr>
          <p:spPr>
            <a:xfrm>
              <a:off x="2919256" y="3037947"/>
              <a:ext cx="867879" cy="3208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9071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8E159-233A-FF49-AEB4-335A136E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</a:t>
            </a:r>
            <a:r>
              <a:rPr lang="en-US" altLang="zh-CN" dirty="0" err="1"/>
              <a:t>Anim</a:t>
            </a:r>
            <a:r>
              <a:rPr lang="zh-CN" altLang="en-US" dirty="0"/>
              <a:t> </a:t>
            </a:r>
            <a:r>
              <a:rPr lang="en-US" altLang="zh-CN" dirty="0"/>
              <a:t>Package</a:t>
            </a:r>
            <a:br>
              <a:rPr lang="en-US" altLang="zh-CN" i="1" dirty="0"/>
            </a:br>
            <a:r>
              <a:rPr lang="en-US" altLang="zh-CN" sz="3000" i="1" dirty="0"/>
              <a:t>JavaScript</a:t>
            </a:r>
            <a:r>
              <a:rPr lang="zh-CN" altLang="en-US" sz="3000" i="1" dirty="0"/>
              <a:t> </a:t>
            </a:r>
            <a:r>
              <a:rPr lang="en-US" altLang="zh-CN" sz="3000" i="1" dirty="0"/>
              <a:t>Program</a:t>
            </a:r>
            <a:r>
              <a:rPr lang="zh-CN" altLang="en-US" sz="3000" i="1" dirty="0"/>
              <a:t> </a:t>
            </a:r>
            <a:r>
              <a:rPr lang="en-US" altLang="zh-CN" sz="3000" i="1" dirty="0"/>
              <a:t>Flow</a:t>
            </a:r>
            <a:endParaRPr lang="en-US" sz="3000" i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3CB2CB-FC6D-7843-9C4D-2BECFA3763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03970" y="2148930"/>
            <a:ext cx="4184060" cy="3590798"/>
          </a:xfr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943A59BE-AE0D-304B-A159-7DFD408497C3}"/>
              </a:ext>
            </a:extLst>
          </p:cNvPr>
          <p:cNvSpPr/>
          <p:nvPr/>
        </p:nvSpPr>
        <p:spPr>
          <a:xfrm>
            <a:off x="1442185" y="2148930"/>
            <a:ext cx="2327709" cy="3208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088CD9BD-7711-BD4A-8696-886FAA739A6A}"/>
              </a:ext>
            </a:extLst>
          </p:cNvPr>
          <p:cNvSpPr/>
          <p:nvPr/>
        </p:nvSpPr>
        <p:spPr>
          <a:xfrm>
            <a:off x="1442184" y="2966418"/>
            <a:ext cx="2327709" cy="3208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8108308-0A3D-DF41-B754-D768238BCA75}"/>
              </a:ext>
            </a:extLst>
          </p:cNvPr>
          <p:cNvSpPr/>
          <p:nvPr/>
        </p:nvSpPr>
        <p:spPr>
          <a:xfrm>
            <a:off x="1442184" y="3783906"/>
            <a:ext cx="2327709" cy="3208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B0976948-AD34-804B-9F22-109F9A6C861E}"/>
              </a:ext>
            </a:extLst>
          </p:cNvPr>
          <p:cNvSpPr/>
          <p:nvPr/>
        </p:nvSpPr>
        <p:spPr>
          <a:xfrm>
            <a:off x="1442184" y="4583322"/>
            <a:ext cx="2327709" cy="3208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C46F2866-90DB-4643-B62B-B03BC2643682}"/>
              </a:ext>
            </a:extLst>
          </p:cNvPr>
          <p:cNvSpPr/>
          <p:nvPr/>
        </p:nvSpPr>
        <p:spPr>
          <a:xfrm>
            <a:off x="1442184" y="5418885"/>
            <a:ext cx="2327709" cy="3208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55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3860D-7C9A-6843-AB58-055469AD7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D18D6-44C0-8843-8714-A7B53345B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582775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b="1" dirty="0" err="1"/>
              <a:t>dataAnim</a:t>
            </a:r>
            <a:r>
              <a:rPr lang="zh-CN" altLang="en-US" b="1" dirty="0"/>
              <a:t> </a:t>
            </a:r>
            <a:r>
              <a:rPr lang="en-US" altLang="zh-CN" b="1" dirty="0"/>
              <a:t>Package: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techniques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catch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r>
              <a:rPr lang="zh-CN" altLang="en-US" dirty="0"/>
              <a:t> </a:t>
            </a:r>
            <a:r>
              <a:rPr lang="en-US" altLang="zh-CN" dirty="0"/>
              <a:t>attention.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 </a:t>
            </a:r>
            <a:r>
              <a:rPr lang="en-US" altLang="zh-CN" dirty="0"/>
              <a:t>Messages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explain</a:t>
            </a:r>
            <a:r>
              <a:rPr lang="zh-CN" altLang="en-US" dirty="0"/>
              <a:t> </a:t>
            </a:r>
            <a:r>
              <a:rPr lang="en-US" altLang="zh-CN" dirty="0"/>
              <a:t>steps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wrangling</a:t>
            </a:r>
            <a:r>
              <a:rPr lang="zh-CN" altLang="en-US" dirty="0"/>
              <a:t> </a:t>
            </a:r>
            <a:r>
              <a:rPr lang="en-US" altLang="zh-CN" dirty="0"/>
              <a:t>operations.</a:t>
            </a:r>
            <a:endParaRPr lang="en-NZ" altLang="zh-CN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altLang="zh-CN" b="1" dirty="0"/>
              <a:t>Shiny</a:t>
            </a:r>
            <a:r>
              <a:rPr lang="zh-CN" altLang="en-US" b="1" dirty="0"/>
              <a:t> </a:t>
            </a:r>
            <a:r>
              <a:rPr lang="en-US" altLang="zh-CN" b="1" dirty="0"/>
              <a:t>App: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 </a:t>
            </a:r>
            <a:r>
              <a:rPr lang="en-US" altLang="zh-CN" dirty="0"/>
              <a:t>Extension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shiny</a:t>
            </a:r>
            <a:r>
              <a:rPr lang="zh-CN" altLang="en-US" dirty="0"/>
              <a:t> </a:t>
            </a:r>
            <a:r>
              <a:rPr lang="en-US" altLang="zh-CN" dirty="0"/>
              <a:t>app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ease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use.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help</a:t>
            </a:r>
            <a:r>
              <a:rPr lang="zh-CN" altLang="en-US" dirty="0"/>
              <a:t> </a:t>
            </a:r>
            <a:r>
              <a:rPr lang="en-US" altLang="zh-CN" dirty="0"/>
              <a:t>page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err="1"/>
              <a:t>iNZight</a:t>
            </a:r>
            <a:r>
              <a:rPr lang="en-US" altLang="zh-CN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altLang="zh-CN" b="1" dirty="0"/>
              <a:t>Future</a:t>
            </a:r>
            <a:r>
              <a:rPr lang="zh-CN" altLang="en-US" b="1" dirty="0"/>
              <a:t> </a:t>
            </a:r>
            <a:r>
              <a:rPr lang="en-US" altLang="zh-CN" b="1" dirty="0"/>
              <a:t>work: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 </a:t>
            </a:r>
            <a:r>
              <a:rPr lang="en-US" altLang="zh-CN" dirty="0"/>
              <a:t>Testing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students/teachers.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 </a:t>
            </a:r>
            <a:r>
              <a:rPr lang="en-US" altLang="zh-CN" dirty="0"/>
              <a:t>Allow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complicated</a:t>
            </a:r>
            <a:r>
              <a:rPr lang="zh-CN" altLang="en-US" dirty="0"/>
              <a:t> </a:t>
            </a:r>
            <a:r>
              <a:rPr lang="en-US" altLang="zh-CN" dirty="0"/>
              <a:t>situations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software.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 Export as movie.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 </a:t>
            </a:r>
            <a:r>
              <a:rPr lang="en-US" altLang="zh-CN" dirty="0"/>
              <a:t>SQL</a:t>
            </a:r>
            <a:r>
              <a:rPr lang="zh-CN" altLang="en-US" dirty="0"/>
              <a:t> </a:t>
            </a:r>
            <a:r>
              <a:rPr lang="en-US" altLang="zh-CN" dirty="0"/>
              <a:t>module.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83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4E73A-D5F1-0748-AAE9-676216E40B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Thank</a:t>
            </a:r>
            <a:r>
              <a:rPr lang="zh-CN" altLang="en-US" dirty="0"/>
              <a:t> </a:t>
            </a:r>
            <a:r>
              <a:rPr lang="en-US" altLang="zh-CN" dirty="0"/>
              <a:t>You.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399B22-3034-C548-8657-128D741386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263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927D-4562-6A4A-855F-D7D9421AC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dataAnim</a:t>
            </a:r>
            <a:r>
              <a:rPr lang="zh-CN" altLang="en-US" dirty="0"/>
              <a:t> </a:t>
            </a:r>
            <a:r>
              <a:rPr lang="en-US" altLang="zh-CN" dirty="0"/>
              <a:t>Left</a:t>
            </a:r>
            <a:r>
              <a:rPr lang="zh-CN" altLang="en-US" dirty="0"/>
              <a:t> </a:t>
            </a:r>
            <a:r>
              <a:rPr lang="en-US" altLang="zh-CN" dirty="0"/>
              <a:t>Join</a:t>
            </a:r>
            <a:br>
              <a:rPr lang="en-US" altLang="zh-CN" dirty="0"/>
            </a:br>
            <a:r>
              <a:rPr lang="en-US" altLang="zh-CN" sz="3000" i="1" dirty="0"/>
              <a:t>Key</a:t>
            </a:r>
            <a:r>
              <a:rPr lang="zh-CN" altLang="en-US" sz="3000" i="1" dirty="0"/>
              <a:t> </a:t>
            </a:r>
            <a:r>
              <a:rPr lang="en-US" altLang="zh-CN" sz="3000" i="1" dirty="0"/>
              <a:t>column</a:t>
            </a:r>
            <a:endParaRPr lang="en-US" sz="3000" i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F1819F-CBBB-E844-9087-DD59D3C59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6800" y="2004123"/>
            <a:ext cx="10058400" cy="66387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7C653B-7E57-1A46-905E-3591EFD48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3245780"/>
            <a:ext cx="10053542" cy="713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B15B54-2FBE-8C4F-A42F-0EF1D525E6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4536709"/>
            <a:ext cx="10053542" cy="71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8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927D-4562-6A4A-855F-D7D9421AC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dataAnim</a:t>
            </a:r>
            <a:r>
              <a:rPr lang="zh-CN" altLang="en-US" dirty="0"/>
              <a:t> </a:t>
            </a:r>
            <a:r>
              <a:rPr lang="en-US" altLang="zh-CN" dirty="0"/>
              <a:t>Left</a:t>
            </a:r>
            <a:r>
              <a:rPr lang="zh-CN" altLang="en-US" dirty="0"/>
              <a:t> </a:t>
            </a:r>
            <a:r>
              <a:rPr lang="en-US" altLang="zh-CN" dirty="0"/>
              <a:t>Join</a:t>
            </a:r>
            <a:br>
              <a:rPr lang="en-US" altLang="zh-CN" dirty="0"/>
            </a:br>
            <a:r>
              <a:rPr lang="en-US" altLang="zh-CN" sz="3000" i="1" dirty="0"/>
              <a:t>Single</a:t>
            </a:r>
            <a:r>
              <a:rPr lang="zh-CN" altLang="en-US" sz="3000" i="1" dirty="0"/>
              <a:t> </a:t>
            </a:r>
            <a:r>
              <a:rPr lang="en-US" altLang="zh-CN" sz="3000" i="1" dirty="0"/>
              <a:t>match</a:t>
            </a:r>
            <a:r>
              <a:rPr lang="zh-CN" altLang="en-US" sz="3000" i="1" dirty="0"/>
              <a:t> </a:t>
            </a:r>
            <a:r>
              <a:rPr lang="en-US" altLang="zh-CN" sz="3000" i="1" dirty="0"/>
              <a:t>–</a:t>
            </a:r>
            <a:r>
              <a:rPr lang="zh-CN" altLang="en-US" sz="3000" i="1" dirty="0"/>
              <a:t> </a:t>
            </a:r>
            <a:r>
              <a:rPr lang="en-US" altLang="zh-CN" sz="3000" i="1" dirty="0"/>
              <a:t>Step</a:t>
            </a:r>
            <a:r>
              <a:rPr lang="zh-CN" altLang="en-US" sz="3000" i="1" dirty="0"/>
              <a:t> </a:t>
            </a:r>
            <a:r>
              <a:rPr lang="en-US" altLang="zh-CN" sz="3000" i="1" dirty="0"/>
              <a:t>1</a:t>
            </a:r>
            <a:endParaRPr lang="en-US" sz="3000" i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FD640B-9769-DC45-B208-40AB6AECB2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7280" y="2130352"/>
            <a:ext cx="10058400" cy="3161938"/>
          </a:xfrm>
        </p:spPr>
      </p:pic>
    </p:spTree>
    <p:extLst>
      <p:ext uri="{BB962C8B-B14F-4D97-AF65-F5344CB8AC3E}">
        <p14:creationId xmlns:p14="http://schemas.microsoft.com/office/powerpoint/2010/main" val="1664290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FCB6C-DF90-BB4A-970B-0AA24BA7D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02369"/>
            <a:ext cx="10058400" cy="1450757"/>
          </a:xfrm>
        </p:spPr>
        <p:txBody>
          <a:bodyPr/>
          <a:lstStyle/>
          <a:p>
            <a:r>
              <a:rPr lang="en-US" altLang="zh-CN" dirty="0"/>
              <a:t>Question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26C2E3-D1D1-7248-9187-DF1D834124FD}"/>
              </a:ext>
            </a:extLst>
          </p:cNvPr>
          <p:cNvSpPr txBox="1"/>
          <p:nvPr/>
        </p:nvSpPr>
        <p:spPr>
          <a:xfrm>
            <a:off x="2616549" y="2767280"/>
            <a:ext cx="69589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/>
              <a:t>What</a:t>
            </a:r>
            <a:r>
              <a:rPr lang="zh-CN" altLang="en-US" sz="8000" dirty="0"/>
              <a:t> </a:t>
            </a:r>
            <a:r>
              <a:rPr lang="en-US" altLang="zh-CN" sz="8000" dirty="0"/>
              <a:t>is</a:t>
            </a:r>
            <a:r>
              <a:rPr lang="zh-CN" altLang="en-US" sz="8000" dirty="0"/>
              <a:t> </a:t>
            </a:r>
            <a:r>
              <a:rPr lang="en-US" altLang="zh-CN" sz="8000" dirty="0"/>
              <a:t>Left</a:t>
            </a:r>
            <a:r>
              <a:rPr lang="zh-CN" altLang="en-US" sz="8000" dirty="0"/>
              <a:t> </a:t>
            </a:r>
            <a:r>
              <a:rPr lang="en-US" altLang="zh-CN" sz="8000" dirty="0"/>
              <a:t>Join?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4247562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927D-4562-6A4A-855F-D7D9421AC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dataAnim</a:t>
            </a:r>
            <a:r>
              <a:rPr lang="zh-CN" altLang="en-US" dirty="0"/>
              <a:t> </a:t>
            </a:r>
            <a:r>
              <a:rPr lang="en-US" altLang="zh-CN" dirty="0"/>
              <a:t>Left</a:t>
            </a:r>
            <a:r>
              <a:rPr lang="zh-CN" altLang="en-US" dirty="0"/>
              <a:t> </a:t>
            </a:r>
            <a:r>
              <a:rPr lang="en-US" altLang="zh-CN" dirty="0"/>
              <a:t>Join</a:t>
            </a:r>
            <a:br>
              <a:rPr lang="en-US" altLang="zh-CN" dirty="0"/>
            </a:br>
            <a:r>
              <a:rPr lang="en-US" altLang="zh-CN" sz="3000" i="1" dirty="0"/>
              <a:t>Single</a:t>
            </a:r>
            <a:r>
              <a:rPr lang="zh-CN" altLang="en-US" sz="3000" i="1" dirty="0"/>
              <a:t> </a:t>
            </a:r>
            <a:r>
              <a:rPr lang="en-US" altLang="zh-CN" sz="3000" i="1" dirty="0"/>
              <a:t>Match</a:t>
            </a:r>
            <a:r>
              <a:rPr lang="zh-CN" altLang="en-US" sz="3000" i="1" dirty="0"/>
              <a:t> </a:t>
            </a:r>
            <a:r>
              <a:rPr lang="en-US" altLang="zh-CN" sz="3000" i="1" dirty="0"/>
              <a:t>–</a:t>
            </a:r>
            <a:r>
              <a:rPr lang="zh-CN" altLang="en-US" sz="3000" i="1" dirty="0"/>
              <a:t> </a:t>
            </a:r>
            <a:r>
              <a:rPr lang="en-US" altLang="zh-CN" sz="3000" i="1" dirty="0"/>
              <a:t>Step</a:t>
            </a:r>
            <a:r>
              <a:rPr lang="zh-CN" altLang="en-US" sz="3000" i="1" dirty="0"/>
              <a:t> </a:t>
            </a:r>
            <a:r>
              <a:rPr lang="en-US" altLang="zh-CN" sz="3000" i="1" dirty="0"/>
              <a:t>2</a:t>
            </a:r>
            <a:endParaRPr lang="en-US" sz="3000" i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F7E213-21EF-5A45-89A3-12E7CD946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6963" y="2202446"/>
            <a:ext cx="10058400" cy="3310359"/>
          </a:xfrm>
        </p:spPr>
      </p:pic>
    </p:spTree>
    <p:extLst>
      <p:ext uri="{BB962C8B-B14F-4D97-AF65-F5344CB8AC3E}">
        <p14:creationId xmlns:p14="http://schemas.microsoft.com/office/powerpoint/2010/main" val="1129955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927D-4562-6A4A-855F-D7D9421AC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dataAnim</a:t>
            </a:r>
            <a:r>
              <a:rPr lang="zh-CN" altLang="en-US" dirty="0"/>
              <a:t> </a:t>
            </a:r>
            <a:r>
              <a:rPr lang="en-US" altLang="zh-CN" dirty="0"/>
              <a:t>Left</a:t>
            </a:r>
            <a:r>
              <a:rPr lang="zh-CN" altLang="en-US" dirty="0"/>
              <a:t> </a:t>
            </a:r>
            <a:r>
              <a:rPr lang="en-US" altLang="zh-CN" dirty="0"/>
              <a:t>Join</a:t>
            </a:r>
            <a:br>
              <a:rPr lang="en-US" altLang="zh-CN" dirty="0"/>
            </a:br>
            <a:r>
              <a:rPr lang="en-US" altLang="zh-CN" sz="3000" i="1" dirty="0"/>
              <a:t>Single</a:t>
            </a:r>
            <a:r>
              <a:rPr lang="zh-CN" altLang="en-US" sz="3000" i="1" dirty="0"/>
              <a:t> </a:t>
            </a:r>
            <a:r>
              <a:rPr lang="en-US" altLang="zh-CN" sz="3000" i="1" dirty="0"/>
              <a:t>match</a:t>
            </a:r>
            <a:r>
              <a:rPr lang="zh-CN" altLang="en-US" sz="3000" i="1" dirty="0"/>
              <a:t> </a:t>
            </a:r>
            <a:r>
              <a:rPr lang="en-US" altLang="zh-CN" sz="3000" i="1" dirty="0"/>
              <a:t>–</a:t>
            </a:r>
            <a:r>
              <a:rPr lang="zh-CN" altLang="en-US" sz="3000" i="1" dirty="0"/>
              <a:t> </a:t>
            </a:r>
            <a:r>
              <a:rPr lang="en-US" altLang="zh-CN" sz="3000" i="1" dirty="0"/>
              <a:t>Step</a:t>
            </a:r>
            <a:r>
              <a:rPr lang="zh-CN" altLang="en-US" sz="3000" i="1" dirty="0"/>
              <a:t> </a:t>
            </a:r>
            <a:r>
              <a:rPr lang="en-US" altLang="zh-CN" sz="3000" i="1" dirty="0"/>
              <a:t>3</a:t>
            </a:r>
            <a:endParaRPr lang="en-US" sz="3000" i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289970F-F6D3-5E4E-961E-4257CDE0AE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6963" y="2186471"/>
            <a:ext cx="10058400" cy="3342309"/>
          </a:xfrm>
        </p:spPr>
      </p:pic>
    </p:spTree>
    <p:extLst>
      <p:ext uri="{BB962C8B-B14F-4D97-AF65-F5344CB8AC3E}">
        <p14:creationId xmlns:p14="http://schemas.microsoft.com/office/powerpoint/2010/main" val="3462157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927D-4562-6A4A-855F-D7D9421AC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dataAnim</a:t>
            </a:r>
            <a:r>
              <a:rPr lang="zh-CN" altLang="en-US" dirty="0"/>
              <a:t> </a:t>
            </a:r>
            <a:r>
              <a:rPr lang="en-US" altLang="zh-CN" dirty="0"/>
              <a:t>Left</a:t>
            </a:r>
            <a:r>
              <a:rPr lang="zh-CN" altLang="en-US" dirty="0"/>
              <a:t> </a:t>
            </a:r>
            <a:r>
              <a:rPr lang="en-US" altLang="zh-CN" dirty="0"/>
              <a:t>Join</a:t>
            </a:r>
            <a:br>
              <a:rPr lang="en-US" altLang="zh-CN" dirty="0"/>
            </a:br>
            <a:r>
              <a:rPr lang="en-US" altLang="zh-CN" sz="3000" i="1" dirty="0"/>
              <a:t>Single</a:t>
            </a:r>
            <a:r>
              <a:rPr lang="zh-CN" altLang="en-US" sz="3000" i="1" dirty="0"/>
              <a:t> </a:t>
            </a:r>
            <a:r>
              <a:rPr lang="en-US" altLang="zh-CN" sz="3000" i="1" dirty="0"/>
              <a:t>Match</a:t>
            </a:r>
            <a:r>
              <a:rPr lang="zh-CN" altLang="en-US" sz="3000" i="1" dirty="0"/>
              <a:t> </a:t>
            </a:r>
            <a:r>
              <a:rPr lang="en-US" altLang="zh-CN" sz="3000" i="1" dirty="0"/>
              <a:t>–</a:t>
            </a:r>
            <a:r>
              <a:rPr lang="zh-CN" altLang="en-US" sz="3000" i="1" dirty="0"/>
              <a:t> </a:t>
            </a:r>
            <a:r>
              <a:rPr lang="en-US" altLang="zh-CN" sz="3000" i="1" dirty="0"/>
              <a:t>Step</a:t>
            </a:r>
            <a:r>
              <a:rPr lang="zh-CN" altLang="en-US" sz="3000" i="1" dirty="0"/>
              <a:t> </a:t>
            </a:r>
            <a:r>
              <a:rPr lang="en-US" altLang="zh-CN" sz="3000" i="1" dirty="0"/>
              <a:t>4</a:t>
            </a:r>
            <a:endParaRPr lang="en-US" sz="3000" i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C19B26-2C2E-B34C-9FC0-A5090D7C0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6963" y="2255827"/>
            <a:ext cx="10058400" cy="3203597"/>
          </a:xfrm>
        </p:spPr>
      </p:pic>
    </p:spTree>
    <p:extLst>
      <p:ext uri="{BB962C8B-B14F-4D97-AF65-F5344CB8AC3E}">
        <p14:creationId xmlns:p14="http://schemas.microsoft.com/office/powerpoint/2010/main" val="3755820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927D-4562-6A4A-855F-D7D9421AC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dataAnim</a:t>
            </a:r>
            <a:r>
              <a:rPr lang="zh-CN" altLang="en-US" dirty="0"/>
              <a:t> </a:t>
            </a:r>
            <a:r>
              <a:rPr lang="en-US" altLang="zh-CN" dirty="0"/>
              <a:t>Left</a:t>
            </a:r>
            <a:r>
              <a:rPr lang="zh-CN" altLang="en-US" dirty="0"/>
              <a:t> </a:t>
            </a:r>
            <a:r>
              <a:rPr lang="en-US" altLang="zh-CN" dirty="0"/>
              <a:t>Join</a:t>
            </a:r>
            <a:br>
              <a:rPr lang="en-US" altLang="zh-CN" dirty="0"/>
            </a:br>
            <a:r>
              <a:rPr lang="en-US" altLang="zh-CN" sz="3000" i="1" dirty="0"/>
              <a:t>No</a:t>
            </a:r>
            <a:r>
              <a:rPr lang="zh-CN" altLang="en-US" sz="3000" i="1" dirty="0"/>
              <a:t> </a:t>
            </a:r>
            <a:r>
              <a:rPr lang="en-US" altLang="zh-CN" sz="3000" i="1" dirty="0"/>
              <a:t>Match</a:t>
            </a:r>
            <a:endParaRPr lang="en-US" sz="3000" i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09BAAD-C82F-6547-95A3-1EF30CEC42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6963" y="2027098"/>
            <a:ext cx="10058400" cy="3661054"/>
          </a:xfrm>
        </p:spPr>
      </p:pic>
    </p:spTree>
    <p:extLst>
      <p:ext uri="{BB962C8B-B14F-4D97-AF65-F5344CB8AC3E}">
        <p14:creationId xmlns:p14="http://schemas.microsoft.com/office/powerpoint/2010/main" val="1291924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927D-4562-6A4A-855F-D7D9421AC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dataAnim</a:t>
            </a:r>
            <a:r>
              <a:rPr lang="zh-CN" altLang="en-US" dirty="0"/>
              <a:t> </a:t>
            </a:r>
            <a:r>
              <a:rPr lang="en-US" altLang="zh-CN" dirty="0"/>
              <a:t>Left</a:t>
            </a:r>
            <a:r>
              <a:rPr lang="zh-CN" altLang="en-US" dirty="0"/>
              <a:t> </a:t>
            </a:r>
            <a:r>
              <a:rPr lang="en-US" altLang="zh-CN" dirty="0"/>
              <a:t>Join</a:t>
            </a:r>
            <a:br>
              <a:rPr lang="en-US" altLang="zh-CN" dirty="0"/>
            </a:br>
            <a:r>
              <a:rPr lang="en-US" altLang="zh-CN" sz="3000" i="1" dirty="0"/>
              <a:t>No</a:t>
            </a:r>
            <a:r>
              <a:rPr lang="zh-CN" altLang="en-US" sz="3000" i="1" dirty="0"/>
              <a:t> </a:t>
            </a:r>
            <a:r>
              <a:rPr lang="en-US" altLang="zh-CN" sz="3000" i="1" dirty="0"/>
              <a:t>Match</a:t>
            </a:r>
            <a:r>
              <a:rPr lang="zh-CN" altLang="en-US" sz="3000" i="1" dirty="0"/>
              <a:t> </a:t>
            </a:r>
            <a:r>
              <a:rPr lang="en-US" altLang="zh-CN" sz="3000" i="1" dirty="0"/>
              <a:t>–</a:t>
            </a:r>
            <a:r>
              <a:rPr lang="zh-CN" altLang="en-US" sz="3000" i="1" dirty="0"/>
              <a:t> </a:t>
            </a:r>
            <a:r>
              <a:rPr lang="en-US" altLang="zh-CN" sz="3000" i="1" dirty="0"/>
              <a:t>Step</a:t>
            </a:r>
            <a:r>
              <a:rPr lang="zh-CN" altLang="en-US" sz="3000" i="1" dirty="0"/>
              <a:t> </a:t>
            </a:r>
            <a:r>
              <a:rPr lang="en-US" altLang="zh-CN" sz="3000" i="1" dirty="0"/>
              <a:t>2</a:t>
            </a:r>
            <a:endParaRPr lang="en-US" sz="3000" i="1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5476CE6-C9BB-9348-9C63-96E59F6EFC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6963" y="2028538"/>
            <a:ext cx="10058400" cy="3658174"/>
          </a:xfrm>
        </p:spPr>
      </p:pic>
    </p:spTree>
    <p:extLst>
      <p:ext uri="{BB962C8B-B14F-4D97-AF65-F5344CB8AC3E}">
        <p14:creationId xmlns:p14="http://schemas.microsoft.com/office/powerpoint/2010/main" val="3450857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927D-4562-6A4A-855F-D7D9421AC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dataAnim</a:t>
            </a:r>
            <a:r>
              <a:rPr lang="zh-CN" altLang="en-US" dirty="0"/>
              <a:t> </a:t>
            </a:r>
            <a:r>
              <a:rPr lang="en-US" altLang="zh-CN" dirty="0"/>
              <a:t>Left</a:t>
            </a:r>
            <a:r>
              <a:rPr lang="zh-CN" altLang="en-US" dirty="0"/>
              <a:t> </a:t>
            </a:r>
            <a:r>
              <a:rPr lang="en-US" altLang="zh-CN" dirty="0"/>
              <a:t>Join</a:t>
            </a:r>
            <a:br>
              <a:rPr lang="en-US" altLang="zh-CN" dirty="0"/>
            </a:br>
            <a:r>
              <a:rPr lang="en-US" altLang="zh-CN" sz="3000" i="1" dirty="0"/>
              <a:t>Multiple</a:t>
            </a:r>
            <a:r>
              <a:rPr lang="zh-CN" altLang="en-US" sz="3000" i="1" dirty="0"/>
              <a:t> </a:t>
            </a:r>
            <a:r>
              <a:rPr lang="en-US" altLang="zh-CN" sz="3000" i="1" dirty="0"/>
              <a:t>Match</a:t>
            </a:r>
            <a:r>
              <a:rPr lang="zh-CN" altLang="en-US" sz="3000" i="1" dirty="0"/>
              <a:t> </a:t>
            </a:r>
            <a:r>
              <a:rPr lang="en-US" altLang="zh-CN" sz="3000" i="1" dirty="0"/>
              <a:t>–</a:t>
            </a:r>
            <a:r>
              <a:rPr lang="zh-CN" altLang="en-US" sz="3000" i="1" dirty="0"/>
              <a:t> </a:t>
            </a:r>
            <a:r>
              <a:rPr lang="en-US" altLang="zh-CN" sz="3000" i="1" dirty="0"/>
              <a:t>Step</a:t>
            </a:r>
            <a:r>
              <a:rPr lang="zh-CN" altLang="en-US" sz="3000" i="1" dirty="0"/>
              <a:t> </a:t>
            </a:r>
            <a:r>
              <a:rPr lang="en-US" altLang="zh-CN" sz="3000" i="1" dirty="0"/>
              <a:t>1</a:t>
            </a:r>
            <a:endParaRPr lang="en-US" sz="3000" i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DE8DA3-6A34-8945-8A54-6956FF024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6963" y="2238702"/>
            <a:ext cx="10058400" cy="3237846"/>
          </a:xfrm>
        </p:spPr>
      </p:pic>
    </p:spTree>
    <p:extLst>
      <p:ext uri="{BB962C8B-B14F-4D97-AF65-F5344CB8AC3E}">
        <p14:creationId xmlns:p14="http://schemas.microsoft.com/office/powerpoint/2010/main" val="1415676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927D-4562-6A4A-855F-D7D9421AC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dataAnim</a:t>
            </a:r>
            <a:r>
              <a:rPr lang="zh-CN" altLang="en-US" dirty="0"/>
              <a:t> </a:t>
            </a:r>
            <a:r>
              <a:rPr lang="en-US" altLang="zh-CN" dirty="0"/>
              <a:t>Left</a:t>
            </a:r>
            <a:r>
              <a:rPr lang="zh-CN" altLang="en-US" dirty="0"/>
              <a:t> </a:t>
            </a:r>
            <a:r>
              <a:rPr lang="en-US" altLang="zh-CN" dirty="0"/>
              <a:t>Join</a:t>
            </a:r>
            <a:br>
              <a:rPr lang="en-US" altLang="zh-CN" dirty="0"/>
            </a:br>
            <a:r>
              <a:rPr lang="en-US" altLang="zh-CN" sz="3000" i="1" dirty="0"/>
              <a:t>Multiple</a:t>
            </a:r>
            <a:r>
              <a:rPr lang="zh-CN" altLang="en-US" sz="3000" i="1" dirty="0"/>
              <a:t> </a:t>
            </a:r>
            <a:r>
              <a:rPr lang="en-US" altLang="zh-CN" sz="3000" i="1" dirty="0"/>
              <a:t>Match</a:t>
            </a:r>
            <a:r>
              <a:rPr lang="zh-CN" altLang="en-US" sz="3000" i="1" dirty="0"/>
              <a:t> </a:t>
            </a:r>
            <a:r>
              <a:rPr lang="en-US" altLang="zh-CN" sz="3000" i="1" dirty="0"/>
              <a:t>–</a:t>
            </a:r>
            <a:r>
              <a:rPr lang="zh-CN" altLang="en-US" sz="3000" i="1" dirty="0"/>
              <a:t> </a:t>
            </a:r>
            <a:r>
              <a:rPr lang="en-US" altLang="zh-CN" sz="3000" i="1" dirty="0"/>
              <a:t>Step</a:t>
            </a:r>
            <a:r>
              <a:rPr lang="zh-CN" altLang="en-US" sz="3000" i="1" dirty="0"/>
              <a:t> </a:t>
            </a:r>
            <a:r>
              <a:rPr lang="en-US" altLang="zh-CN" sz="3000" i="1" dirty="0"/>
              <a:t>2</a:t>
            </a:r>
            <a:endParaRPr lang="en-US" sz="3000" i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A4B0D8-0669-6840-8329-7307533E4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6963" y="2212975"/>
            <a:ext cx="10058400" cy="3289300"/>
          </a:xfrm>
        </p:spPr>
      </p:pic>
    </p:spTree>
    <p:extLst>
      <p:ext uri="{BB962C8B-B14F-4D97-AF65-F5344CB8AC3E}">
        <p14:creationId xmlns:p14="http://schemas.microsoft.com/office/powerpoint/2010/main" val="2158130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927D-4562-6A4A-855F-D7D9421AC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dataAnim</a:t>
            </a:r>
            <a:r>
              <a:rPr lang="zh-CN" altLang="en-US" dirty="0"/>
              <a:t> </a:t>
            </a:r>
            <a:r>
              <a:rPr lang="en-US" altLang="zh-CN" dirty="0"/>
              <a:t>Left</a:t>
            </a:r>
            <a:r>
              <a:rPr lang="zh-CN" altLang="en-US" dirty="0"/>
              <a:t> </a:t>
            </a:r>
            <a:r>
              <a:rPr lang="en-US" altLang="zh-CN" dirty="0"/>
              <a:t>Join</a:t>
            </a:r>
            <a:br>
              <a:rPr lang="en-US" altLang="zh-CN" dirty="0"/>
            </a:br>
            <a:r>
              <a:rPr lang="en-US" altLang="zh-CN" sz="3000" i="1" dirty="0"/>
              <a:t>End</a:t>
            </a:r>
            <a:r>
              <a:rPr lang="zh-CN" altLang="en-US" sz="3000" i="1" dirty="0"/>
              <a:t> </a:t>
            </a:r>
            <a:r>
              <a:rPr lang="en-US" altLang="zh-CN" sz="3000" i="1" dirty="0"/>
              <a:t>of</a:t>
            </a:r>
            <a:r>
              <a:rPr lang="zh-CN" altLang="en-US" sz="3000" i="1" dirty="0"/>
              <a:t> </a:t>
            </a:r>
            <a:r>
              <a:rPr lang="en-US" altLang="zh-CN" sz="3000" i="1" dirty="0"/>
              <a:t>joining</a:t>
            </a:r>
            <a:endParaRPr lang="en-US" sz="3000" i="1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B1F06D0-D208-C844-B8CE-BAD3947F95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6963" y="2018448"/>
            <a:ext cx="10058400" cy="3678355"/>
          </a:xfrm>
        </p:spPr>
      </p:pic>
    </p:spTree>
    <p:extLst>
      <p:ext uri="{BB962C8B-B14F-4D97-AF65-F5344CB8AC3E}">
        <p14:creationId xmlns:p14="http://schemas.microsoft.com/office/powerpoint/2010/main" val="1004616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927D-4562-6A4A-855F-D7D9421AC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dataAnim</a:t>
            </a:r>
            <a:r>
              <a:rPr lang="zh-CN" altLang="en-US" dirty="0"/>
              <a:t> </a:t>
            </a:r>
            <a:r>
              <a:rPr lang="en-US" altLang="zh-CN" dirty="0"/>
              <a:t>Left</a:t>
            </a:r>
            <a:r>
              <a:rPr lang="zh-CN" altLang="en-US" dirty="0"/>
              <a:t> </a:t>
            </a:r>
            <a:r>
              <a:rPr lang="en-US" altLang="zh-CN" dirty="0"/>
              <a:t>Join</a:t>
            </a:r>
            <a:br>
              <a:rPr lang="en-US" altLang="zh-CN" dirty="0"/>
            </a:br>
            <a:r>
              <a:rPr lang="en-US" altLang="zh-CN" sz="3000" i="1" dirty="0"/>
              <a:t>Tidy</a:t>
            </a:r>
            <a:r>
              <a:rPr lang="zh-CN" altLang="en-US" sz="3000" i="1" dirty="0"/>
              <a:t> </a:t>
            </a:r>
            <a:r>
              <a:rPr lang="en-US" altLang="zh-CN" sz="3000" i="1" dirty="0"/>
              <a:t>up</a:t>
            </a:r>
            <a:endParaRPr lang="en-US" sz="3000" i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3026F8F-AD82-F940-AB3A-A7801A4B9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11464" y="2372958"/>
            <a:ext cx="4169072" cy="2921470"/>
          </a:xfrm>
        </p:spPr>
      </p:pic>
    </p:spTree>
    <p:extLst>
      <p:ext uri="{BB962C8B-B14F-4D97-AF65-F5344CB8AC3E}">
        <p14:creationId xmlns:p14="http://schemas.microsoft.com/office/powerpoint/2010/main" val="3494640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48C00-5313-2348-94DD-DAB03B238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joins are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C9D2F-8C04-D24E-8E63-A49B8F2C9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26471"/>
            <a:ext cx="10058400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500" dirty="0"/>
              <a:t> Combining information from different data tables by using key columns to match records.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500" dirty="0"/>
              <a:t> Different type of joins</a:t>
            </a:r>
          </a:p>
          <a:p>
            <a:pPr lvl="1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altLang="zh-CN" sz="2500" dirty="0"/>
              <a:t>Left Join</a:t>
            </a:r>
          </a:p>
          <a:p>
            <a:pPr lvl="1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altLang="zh-CN" sz="2500" dirty="0"/>
              <a:t>Right Join</a:t>
            </a:r>
          </a:p>
          <a:p>
            <a:pPr lvl="1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altLang="zh-CN" sz="2500" dirty="0"/>
              <a:t>Inner Join</a:t>
            </a:r>
          </a:p>
          <a:p>
            <a:pPr lvl="1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altLang="zh-CN" sz="2500" dirty="0"/>
              <a:t>Complete Join</a:t>
            </a:r>
          </a:p>
        </p:txBody>
      </p:sp>
    </p:spTree>
    <p:extLst>
      <p:ext uri="{BB962C8B-B14F-4D97-AF65-F5344CB8AC3E}">
        <p14:creationId xmlns:p14="http://schemas.microsoft.com/office/powerpoint/2010/main" val="2865478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8FF51-3559-A248-B485-D3A344088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Popular</a:t>
            </a:r>
            <a:r>
              <a:rPr lang="zh-CN" altLang="en-US" dirty="0"/>
              <a:t> </a:t>
            </a:r>
            <a:r>
              <a:rPr lang="en-US" altLang="zh-CN" dirty="0" err="1"/>
              <a:t>Visualisation</a:t>
            </a:r>
            <a:r>
              <a:rPr lang="en-US" altLang="zh-CN" dirty="0"/>
              <a:t> Approach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85809A-0167-2F42-96A7-CE69BCA7A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52" y="1986474"/>
            <a:ext cx="7592061" cy="3933398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FF66DD0C-14FE-D44E-8D45-B4BF5D4C4107}"/>
              </a:ext>
            </a:extLst>
          </p:cNvPr>
          <p:cNvSpPr/>
          <p:nvPr/>
        </p:nvSpPr>
        <p:spPr>
          <a:xfrm>
            <a:off x="6978316" y="619938"/>
            <a:ext cx="4825932" cy="2427757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000" dirty="0"/>
              <a:t>What do these tell you about a join?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2921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E143C-575D-F54E-B683-94161B502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284B352-DCD3-A94F-9E7A-030F9FF32AC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385846" y="2082536"/>
            <a:ext cx="3722181" cy="303810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353C78-17EC-614D-9AAB-1F7BCD4EDA2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Limitations: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 </a:t>
            </a:r>
            <a:r>
              <a:rPr lang="en-US" altLang="zh-CN" dirty="0"/>
              <a:t>Don’t</a:t>
            </a:r>
            <a:r>
              <a:rPr lang="zh-CN" altLang="en-US" dirty="0"/>
              <a:t> </a:t>
            </a:r>
            <a:r>
              <a:rPr lang="en-US" altLang="zh-CN" dirty="0"/>
              <a:t>look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tables.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 </a:t>
            </a:r>
            <a:r>
              <a:rPr lang="en-US" altLang="zh-CN" dirty="0"/>
              <a:t>Vague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joins</a:t>
            </a:r>
            <a:r>
              <a:rPr lang="zh-CN" altLang="en-US" dirty="0"/>
              <a:t> </a:t>
            </a:r>
            <a:r>
              <a:rPr lang="en-US" altLang="zh-CN" dirty="0"/>
              <a:t>work.</a:t>
            </a:r>
            <a:endParaRPr lang="en-NZ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explain</a:t>
            </a:r>
            <a:r>
              <a:rPr lang="zh-CN" altLang="en-US" dirty="0"/>
              <a:t> </a:t>
            </a:r>
            <a:r>
              <a:rPr lang="en-US" altLang="zh-CN" dirty="0"/>
              <a:t>unmatched</a:t>
            </a:r>
            <a:r>
              <a:rPr lang="zh-CN" altLang="en-US" dirty="0"/>
              <a:t> </a:t>
            </a:r>
            <a:r>
              <a:rPr lang="en-US" altLang="zh-CN" dirty="0"/>
              <a:t>rows or multiple matches.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altLang="zh-CN" dirty="0"/>
              <a:t>Useful</a:t>
            </a:r>
            <a:r>
              <a:rPr lang="zh-CN" altLang="en-US" dirty="0"/>
              <a:t> </a:t>
            </a:r>
            <a:r>
              <a:rPr lang="en-US" altLang="zh-CN" dirty="0"/>
              <a:t>Features: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 Useful reminder about what rows get used.</a:t>
            </a:r>
          </a:p>
        </p:txBody>
      </p:sp>
    </p:spTree>
    <p:extLst>
      <p:ext uri="{BB962C8B-B14F-4D97-AF65-F5344CB8AC3E}">
        <p14:creationId xmlns:p14="http://schemas.microsoft.com/office/powerpoint/2010/main" val="207296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E143C-575D-F54E-B683-94161B502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353C78-17EC-614D-9AAB-1F7BCD4EDA2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Advantages</a:t>
            </a:r>
            <a:r>
              <a:rPr lang="zh-CN" altLang="en-US" dirty="0"/>
              <a:t> </a:t>
            </a:r>
            <a:r>
              <a:rPr lang="en-US" altLang="zh-CN" dirty="0"/>
              <a:t>compared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Venn</a:t>
            </a:r>
            <a:r>
              <a:rPr lang="zh-CN" altLang="en-US" dirty="0"/>
              <a:t> </a:t>
            </a:r>
            <a:r>
              <a:rPr lang="en-US" altLang="zh-CN" dirty="0"/>
              <a:t>Diagrams: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table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rows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shown</a:t>
            </a:r>
            <a:r>
              <a:rPr lang="zh-CN" altLang="en-US" dirty="0"/>
              <a:t> </a:t>
            </a:r>
            <a:r>
              <a:rPr lang="en-US" altLang="zh-CN" dirty="0"/>
              <a:t>nicely.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 </a:t>
            </a:r>
            <a:r>
              <a:rPr lang="en-US" altLang="zh-CN" dirty="0"/>
              <a:t>Line</a:t>
            </a:r>
            <a:r>
              <a:rPr lang="zh-CN" altLang="en-US" dirty="0"/>
              <a:t> </a:t>
            </a:r>
            <a:r>
              <a:rPr lang="en-US" altLang="zh-CN" dirty="0"/>
              <a:t>linking</a:t>
            </a:r>
            <a:r>
              <a:rPr lang="zh-CN" altLang="en-US" dirty="0"/>
              <a:t> </a:t>
            </a:r>
            <a:r>
              <a:rPr lang="en-US" altLang="zh-CN" dirty="0"/>
              <a:t>rows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matched</a:t>
            </a:r>
            <a:r>
              <a:rPr lang="zh-CN" altLang="en-US" dirty="0"/>
              <a:t> </a:t>
            </a:r>
            <a:r>
              <a:rPr lang="en-US" altLang="zh-CN" dirty="0"/>
              <a:t>together.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 </a:t>
            </a:r>
            <a:r>
              <a:rPr lang="en-US" altLang="zh-CN" dirty="0"/>
              <a:t>Joined</a:t>
            </a:r>
            <a:r>
              <a:rPr lang="zh-CN" altLang="en-US" dirty="0"/>
              <a:t> </a:t>
            </a:r>
            <a:r>
              <a:rPr lang="en-US" altLang="zh-CN" dirty="0"/>
              <a:t>table</a:t>
            </a:r>
            <a:r>
              <a:rPr lang="zh-CN" altLang="en-US" dirty="0"/>
              <a:t> </a:t>
            </a:r>
            <a:r>
              <a:rPr lang="en-US" altLang="zh-CN" dirty="0"/>
              <a:t>shown.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missing: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verbal</a:t>
            </a:r>
            <a:r>
              <a:rPr lang="zh-CN" altLang="en-US" dirty="0"/>
              <a:t> </a:t>
            </a:r>
            <a:r>
              <a:rPr lang="en-US" altLang="zh-CN" dirty="0"/>
              <a:t>descriptions.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explain</a:t>
            </a:r>
            <a:r>
              <a:rPr lang="zh-CN" altLang="en-US" dirty="0"/>
              <a:t> </a:t>
            </a:r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matches.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 </a:t>
            </a:r>
            <a:r>
              <a:rPr lang="en-US" altLang="zh-CN" dirty="0"/>
              <a:t>Would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messy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larger</a:t>
            </a:r>
            <a:r>
              <a:rPr lang="zh-CN" altLang="en-US" dirty="0"/>
              <a:t> </a:t>
            </a:r>
            <a:r>
              <a:rPr lang="en-US" altLang="zh-CN" dirty="0"/>
              <a:t>tables.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C609FC0-3103-AB4E-9941-C3DEB51C62F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52142" y="1772585"/>
            <a:ext cx="2871682" cy="402283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220EA0-59D8-074B-8E5F-148CA71DC753}"/>
              </a:ext>
            </a:extLst>
          </p:cNvPr>
          <p:cNvSpPr txBox="1"/>
          <p:nvPr/>
        </p:nvSpPr>
        <p:spPr>
          <a:xfrm>
            <a:off x="1536185" y="5751229"/>
            <a:ext cx="3303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Science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r>
              <a:rPr lang="zh-CN" altLang="en-US" dirty="0"/>
              <a:t> </a:t>
            </a:r>
            <a:endParaRPr lang="en-NZ" altLang="zh-CN" dirty="0"/>
          </a:p>
          <a:p>
            <a:pPr algn="ctr"/>
            <a:r>
              <a:rPr lang="en-US" altLang="zh-CN" dirty="0"/>
              <a:t>(Wickham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Grolemund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2017)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62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3521C-DC8B-2049-BF80-CD6395693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23F31-EA79-5C47-B678-3856635640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20F5A2-2058-D440-9AF7-619F4586188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Limitations: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 </a:t>
            </a:r>
            <a:r>
              <a:rPr lang="en-US" altLang="zh-CN" dirty="0"/>
              <a:t>Lack</a:t>
            </a:r>
            <a:r>
              <a:rPr lang="zh-CN" altLang="en-US" dirty="0"/>
              <a:t> </a:t>
            </a:r>
            <a:r>
              <a:rPr lang="en-US" altLang="zh-CN" dirty="0"/>
              <a:t>explanations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unmatched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duplicated</a:t>
            </a:r>
            <a:r>
              <a:rPr lang="zh-CN" altLang="en-US" dirty="0"/>
              <a:t> </a:t>
            </a:r>
            <a:r>
              <a:rPr lang="en-US" altLang="zh-CN" dirty="0"/>
              <a:t>rows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treated.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explanations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rows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joined</a:t>
            </a:r>
            <a:r>
              <a:rPr lang="zh-CN" altLang="en-US" dirty="0"/>
              <a:t> </a:t>
            </a:r>
            <a:r>
              <a:rPr lang="en-US" altLang="zh-CN" dirty="0"/>
              <a:t>together.</a:t>
            </a:r>
            <a:r>
              <a:rPr lang="zh-CN" altLang="en-US" dirty="0"/>
              <a:t> </a:t>
            </a:r>
            <a:endParaRPr lang="en-NZ" altLang="zh-CN" dirty="0"/>
          </a:p>
          <a:p>
            <a:pPr>
              <a:buFont typeface="Arial" panose="020B0604020202020204" pitchFamily="34" charset="0"/>
              <a:buChar char="•"/>
            </a:pPr>
            <a:endParaRPr lang="en-NZ" dirty="0"/>
          </a:p>
          <a:p>
            <a:pPr marL="0" indent="0">
              <a:buNone/>
            </a:pPr>
            <a:r>
              <a:rPr lang="en-US" altLang="zh-CN" dirty="0"/>
              <a:t>Advantages: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 </a:t>
            </a:r>
            <a:r>
              <a:rPr lang="en-US" altLang="zh-CN" dirty="0"/>
              <a:t>Animation</a:t>
            </a:r>
            <a:r>
              <a:rPr lang="zh-CN" altLang="en-US" dirty="0"/>
              <a:t> </a:t>
            </a:r>
            <a:r>
              <a:rPr lang="en-US" altLang="zh-CN" dirty="0"/>
              <a:t>catches</a:t>
            </a:r>
            <a:r>
              <a:rPr lang="zh-CN" altLang="en-US" dirty="0"/>
              <a:t> </a:t>
            </a:r>
            <a:r>
              <a:rPr lang="en-US" altLang="zh-CN" dirty="0"/>
              <a:t>attention.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Screen Recording 2019-06-26 at 8.32.48 PM.mov">
            <a:hlinkClick r:id="" action="ppaction://media"/>
            <a:extLst>
              <a:ext uri="{FF2B5EF4-FFF2-40B4-BE49-F238E27FC236}">
                <a16:creationId xmlns:a16="http://schemas.microsoft.com/office/drawing/2014/main" id="{051900DD-E0CA-E546-BE43-65DCE3E571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81561" y="2072407"/>
            <a:ext cx="3969196" cy="27408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A3F29B-9017-CF4A-8AB1-9AE07E1CCA7E}"/>
              </a:ext>
            </a:extLst>
          </p:cNvPr>
          <p:cNvSpPr txBox="1"/>
          <p:nvPr/>
        </p:nvSpPr>
        <p:spPr>
          <a:xfrm>
            <a:off x="1054446" y="5012266"/>
            <a:ext cx="5023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Left</a:t>
            </a:r>
            <a:r>
              <a:rPr lang="zh-CN" altLang="en-US" dirty="0"/>
              <a:t> </a:t>
            </a:r>
            <a:r>
              <a:rPr lang="en-US" altLang="zh-CN" dirty="0"/>
              <a:t>join</a:t>
            </a:r>
            <a:r>
              <a:rPr lang="zh-CN" altLang="en-US" dirty="0"/>
              <a:t> </a:t>
            </a:r>
            <a:r>
              <a:rPr lang="en-US" altLang="zh-CN" dirty="0"/>
              <a:t>Animation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b="1" dirty="0" err="1"/>
              <a:t>tidyexplain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NZ" dirty="0"/>
              <a:t>Aden-</a:t>
            </a:r>
            <a:r>
              <a:rPr lang="en-NZ" dirty="0" err="1"/>
              <a:t>Buie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2018)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131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8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C078B-773D-8247-8893-B2ED30111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Improvements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08500-13A0-DA42-90D8-0D733CED0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 </a:t>
            </a:r>
            <a:r>
              <a:rPr lang="en-US" altLang="zh-CN" dirty="0"/>
              <a:t>Show</a:t>
            </a:r>
            <a:r>
              <a:rPr lang="zh-CN" altLang="en-US" dirty="0"/>
              <a:t> </a:t>
            </a:r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rows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joined</a:t>
            </a:r>
            <a:r>
              <a:rPr lang="zh-CN" altLang="en-US" dirty="0"/>
              <a:t> </a:t>
            </a:r>
            <a:r>
              <a:rPr lang="en-US" altLang="zh-CN" dirty="0"/>
              <a:t>together.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 </a:t>
            </a:r>
            <a:r>
              <a:rPr lang="en-US" altLang="zh-CN" dirty="0"/>
              <a:t>Show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duplicated,</a:t>
            </a:r>
            <a:r>
              <a:rPr lang="zh-CN" altLang="en-US" dirty="0"/>
              <a:t> </a:t>
            </a:r>
            <a:r>
              <a:rPr lang="en-US" altLang="zh-CN" dirty="0"/>
              <a:t>unmatched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matching</a:t>
            </a:r>
            <a:r>
              <a:rPr lang="zh-CN" altLang="en-US" dirty="0"/>
              <a:t> </a:t>
            </a:r>
            <a:r>
              <a:rPr lang="en-US" altLang="zh-CN" dirty="0"/>
              <a:t>rows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joined</a:t>
            </a:r>
            <a:r>
              <a:rPr lang="zh-CN" altLang="en-US" dirty="0"/>
              <a:t> </a:t>
            </a:r>
            <a:r>
              <a:rPr lang="en-US" altLang="zh-CN" dirty="0"/>
              <a:t>together.</a:t>
            </a:r>
            <a:endParaRPr lang="en-NZ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 </a:t>
            </a:r>
            <a:r>
              <a:rPr lang="en-US" altLang="zh-CN" dirty="0"/>
              <a:t>Convey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idea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columns.</a:t>
            </a:r>
            <a:endParaRPr lang="en-NZ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 </a:t>
            </a:r>
            <a:r>
              <a:rPr lang="en-US" altLang="zh-CN" dirty="0"/>
              <a:t>Displaying</a:t>
            </a:r>
            <a:r>
              <a:rPr lang="zh-CN" altLang="en-US" dirty="0"/>
              <a:t> </a:t>
            </a:r>
            <a:r>
              <a:rPr lang="en-US" altLang="zh-CN" dirty="0"/>
              <a:t>messages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show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logic</a:t>
            </a:r>
            <a:r>
              <a:rPr lang="zh-CN" altLang="en-US" dirty="0"/>
              <a:t> </a:t>
            </a:r>
            <a:r>
              <a:rPr lang="en-US" altLang="zh-CN" dirty="0"/>
              <a:t>behind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joins.</a:t>
            </a:r>
            <a:endParaRPr lang="en-NZ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 </a:t>
            </a:r>
            <a:r>
              <a:rPr lang="en-US" altLang="zh-CN" dirty="0"/>
              <a:t>Allow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own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produce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animations.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playback</a:t>
            </a:r>
            <a:r>
              <a:rPr lang="zh-CN" altLang="en-US" dirty="0"/>
              <a:t> </a:t>
            </a:r>
            <a:r>
              <a:rPr lang="en-US" altLang="zh-CN" dirty="0"/>
              <a:t>speed.</a:t>
            </a:r>
            <a:endParaRPr lang="en-NZ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 </a:t>
            </a:r>
            <a:r>
              <a:rPr lang="en-US" altLang="zh-CN" dirty="0"/>
              <a:t>Ability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save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animation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webpages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presentations.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222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6713E29-3228-2844-8E37-A058FB9C3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</a:t>
            </a:r>
            <a:r>
              <a:rPr lang="en-US" altLang="zh-CN" dirty="0" err="1"/>
              <a:t>Anim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endParaRPr lang="en-US" sz="3000" dirty="0"/>
          </a:p>
        </p:txBody>
      </p:sp>
      <p:pic>
        <p:nvPicPr>
          <p:cNvPr id="17" name="dataanimleft">
            <a:hlinkClick r:id="" action="ppaction://media"/>
            <a:extLst>
              <a:ext uri="{FF2B5EF4-FFF2-40B4-BE49-F238E27FC236}">
                <a16:creationId xmlns:a16="http://schemas.microsoft.com/office/drawing/2014/main" id="{69CF9B60-61BE-C445-89BE-0F29F204146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6175" y="1846263"/>
            <a:ext cx="7418388" cy="4022725"/>
          </a:xfrm>
        </p:spPr>
      </p:pic>
    </p:spTree>
    <p:extLst>
      <p:ext uri="{BB962C8B-B14F-4D97-AF65-F5344CB8AC3E}">
        <p14:creationId xmlns:p14="http://schemas.microsoft.com/office/powerpoint/2010/main" val="420588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34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806</TotalTime>
  <Words>488</Words>
  <Application>Microsoft Macintosh PowerPoint</Application>
  <PresentationFormat>Widescreen</PresentationFormat>
  <Paragraphs>115</Paragraphs>
  <Slides>28</Slides>
  <Notes>28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Courier New</vt:lpstr>
      <vt:lpstr>News Gothic MT</vt:lpstr>
      <vt:lpstr>Times New Roman</vt:lpstr>
      <vt:lpstr>Retrospect</vt:lpstr>
      <vt:lpstr>Visualising Data Wrangling Operations: Joins and Reshaping</vt:lpstr>
      <vt:lpstr>Question</vt:lpstr>
      <vt:lpstr>What joins are about</vt:lpstr>
      <vt:lpstr>Most Popular Visualisation Approach</vt:lpstr>
      <vt:lpstr>Current Approach 1</vt:lpstr>
      <vt:lpstr>Current Approach 2</vt:lpstr>
      <vt:lpstr>Current Approach 3</vt:lpstr>
      <vt:lpstr>Improvements</vt:lpstr>
      <vt:lpstr>dataAnim Approach</vt:lpstr>
      <vt:lpstr>Data Transformation</vt:lpstr>
      <vt:lpstr>dataAnim Approach Reshaping</vt:lpstr>
      <vt:lpstr>dataAnim Package Rstudio</vt:lpstr>
      <vt:lpstr>dataAnim Package  Shiny App</vt:lpstr>
      <vt:lpstr>dataAnim Package Software Structure</vt:lpstr>
      <vt:lpstr>dataAnim Package JavaScript Program Flow</vt:lpstr>
      <vt:lpstr>Conclusion</vt:lpstr>
      <vt:lpstr>Thank You.</vt:lpstr>
      <vt:lpstr>dataAnim Left Join Key column</vt:lpstr>
      <vt:lpstr>dataAnim Left Join Single match – Step 1</vt:lpstr>
      <vt:lpstr>dataAnim Left Join Single Match – Step 2</vt:lpstr>
      <vt:lpstr>dataAnim Left Join Single match – Step 3</vt:lpstr>
      <vt:lpstr>dataAnim Left Join Single Match – Step 4</vt:lpstr>
      <vt:lpstr>dataAnim Left Join No Match</vt:lpstr>
      <vt:lpstr>dataAnim Left Join No Match – Step 2</vt:lpstr>
      <vt:lpstr>dataAnim Left Join Multiple Match – Step 1</vt:lpstr>
      <vt:lpstr>dataAnim Left Join Multiple Match – Step 2</vt:lpstr>
      <vt:lpstr>dataAnim Left Join End of joining</vt:lpstr>
      <vt:lpstr>dataAnim Left Join Tidy 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Charco Hui</cp:lastModifiedBy>
  <cp:revision>37</cp:revision>
  <cp:lastPrinted>2019-07-02T01:27:25Z</cp:lastPrinted>
  <dcterms:created xsi:type="dcterms:W3CDTF">2014-09-12T02:11:56Z</dcterms:created>
  <dcterms:modified xsi:type="dcterms:W3CDTF">2019-07-02T01:28:49Z</dcterms:modified>
</cp:coreProperties>
</file>